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640D3D4-C79B-47A0-A955-0B5C206648C2}" type="datetimeFigureOut">
              <a:rPr lang="en-US" smtClean="0"/>
              <a:pPr/>
              <a:t>06-May-20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18746F-71AB-4554-A11F-70CAFB9DAA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youtube.com/watch?v=TwkJPmwGpJE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B7WrvWcogE&amp;feature=youtu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8.png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sire-media-ngcrs.fichub.com/generic/photogallery-photo/1/3155.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05200"/>
            <a:ext cx="3200400" cy="3048000"/>
          </a:xfrm>
          <a:prstGeom prst="rect">
            <a:avLst/>
          </a:prstGeom>
          <a:noFill/>
        </p:spPr>
      </p:pic>
      <p:pic>
        <p:nvPicPr>
          <p:cNvPr id="11270" name="Picture 6" descr="https://sire-media-ngcrs.fichub.com/generic/photogallery-photo/1/3154.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3251524" cy="2338388"/>
          </a:xfrm>
          <a:prstGeom prst="rect">
            <a:avLst/>
          </a:prstGeom>
          <a:noFill/>
        </p:spPr>
      </p:pic>
      <p:pic>
        <p:nvPicPr>
          <p:cNvPr id="11272" name="Picture 8" descr="https://sire-media-ngcrs.fichub.com/generic/photogallery-photo/1/3151.cust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04800"/>
            <a:ext cx="3848100" cy="2590800"/>
          </a:xfrm>
          <a:prstGeom prst="rect">
            <a:avLst/>
          </a:prstGeom>
          <a:noFill/>
        </p:spPr>
      </p:pic>
      <p:pic>
        <p:nvPicPr>
          <p:cNvPr id="11274" name="Picture 10" descr="https://sire-media-ngcrs.fichub.com/generic/photogallery-photo/1/3149.cust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362200"/>
            <a:ext cx="2639265" cy="191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Сова</a:t>
            </a:r>
            <a:endParaRPr lang="en-US" dirty="0"/>
          </a:p>
        </p:txBody>
      </p:sp>
      <p:pic>
        <p:nvPicPr>
          <p:cNvPr id="34818" name="Picture 2" descr="Društvo za zaštitu ptica Srbije: Ako vidite mladunce sova, vrati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793066" cy="21336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3581400" y="914400"/>
            <a:ext cx="2971800" cy="1524000"/>
          </a:xfrm>
          <a:prstGeom prst="wedgeEllipseCallout">
            <a:avLst>
              <a:gd name="adj1" fmla="val -45563"/>
              <a:gd name="adj2" fmla="val 4752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Ако видите моје младунце на тлу, пом</a:t>
            </a:r>
            <a:r>
              <a:rPr lang="sr-Latn-RS" sz="1400" dirty="0"/>
              <a:t>o</a:t>
            </a:r>
            <a:r>
              <a:rPr lang="sr-Cyrl-RS" sz="1400" dirty="0"/>
              <a:t>зите им тако што ћете их попети на неку вишу грану.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461682" y="4195482"/>
            <a:ext cx="61722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Совама је тело прекривено перјем. Виде у скоро потпуном мраку због чега свој плен лове ноћу. Хране се мишевима.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Дивље животиње које можемо наћи на ливади: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657600" y="36576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миш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33528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змија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1242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скакавац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4724400"/>
            <a:ext cx="4572000" cy="1371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/>
              <a:t>На ливади можемо наћи и многе друге животиње. У своју свеску запиши шест животиња које живе и хране се на ливади.</a:t>
            </a:r>
            <a:endParaRPr lang="en-US" sz="1600" dirty="0"/>
          </a:p>
        </p:txBody>
      </p:sp>
      <p:pic>
        <p:nvPicPr>
          <p:cNvPr id="35842" name="Picture 2" descr="Kina šalje Pakistanu pomoć u borbi protiv skakavaca - alo.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1373276"/>
            <a:ext cx="2514600" cy="1674724"/>
          </a:xfrm>
          <a:prstGeom prst="rect">
            <a:avLst/>
          </a:prstGeom>
          <a:noFill/>
        </p:spPr>
      </p:pic>
      <p:pic>
        <p:nvPicPr>
          <p:cNvPr id="35844" name="Picture 4" descr="Bjelica, Zamenis longissimus, Elaphe longissima, Aesculapian Sn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2767739" cy="1913632"/>
          </a:xfrm>
          <a:prstGeom prst="rect">
            <a:avLst/>
          </a:prstGeom>
          <a:noFill/>
        </p:spPr>
      </p:pic>
      <p:pic>
        <p:nvPicPr>
          <p:cNvPr id="35846" name="Picture 6" descr="ŠTETNI GLODARI U POLJOPRIVREDI I NJIHOVO SUZBIJANJE | Agroserv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752600"/>
            <a:ext cx="274594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ačuvajmo pčele: Svaki treći zalogaj u ishrani čoveka zavisi o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835703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381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Пчеле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1600200"/>
            <a:ext cx="1981200" cy="1676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/>
              <a:t>Пчеле живе на ливади. Оне се крећу у групи која се назива </a:t>
            </a:r>
            <a:r>
              <a:rPr lang="sr-Cyrl-RS" b="1" dirty="0"/>
              <a:t>рој</a:t>
            </a:r>
            <a:r>
              <a:rPr lang="sr-Cyrl-RS" dirty="0"/>
              <a:t>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877094" y="3315494"/>
            <a:ext cx="761206" cy="227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8" name="AutoShape 4" descr="Rojenje Pč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Rojenje Pč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2" name="Picture 8" descr="Zašto ljudi danas hrane pčele | PesterPre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1739348" cy="25146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4000500" y="3467100"/>
            <a:ext cx="1905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419600" y="5105400"/>
            <a:ext cx="32004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Пчела у прикупљању нектара од којег настаје мед.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3657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У води живе: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381000"/>
            <a:ext cx="3733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Поред воде живе:</a:t>
            </a:r>
            <a:endParaRPr lang="en-US" dirty="0"/>
          </a:p>
        </p:txBody>
      </p:sp>
      <p:sp>
        <p:nvSpPr>
          <p:cNvPr id="37890" name="AutoShape 2" descr="Дужичаста пастрмк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Ribica - pastrmka jezers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Potočna pastrmka (Salmo trutta m. fario) – Bistro Bosno i Hercegovin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1905000" cy="1269682"/>
          </a:xfrm>
          <a:prstGeom prst="rect">
            <a:avLst/>
          </a:prstGeom>
          <a:noFill/>
        </p:spPr>
      </p:pic>
      <p:sp>
        <p:nvSpPr>
          <p:cNvPr id="37896" name="AutoShape 8" descr="Sar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8" name="Picture 10" descr="Šaran 1kg - Cenote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43200"/>
            <a:ext cx="1905000" cy="1371600"/>
          </a:xfrm>
          <a:prstGeom prst="rect">
            <a:avLst/>
          </a:prstGeom>
          <a:noFill/>
        </p:spPr>
      </p:pic>
      <p:pic>
        <p:nvPicPr>
          <p:cNvPr id="37900" name="Picture 12" descr="Zglavkari - Rečni rak | Shtreb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1905000" cy="12954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2286000" y="1905000"/>
            <a:ext cx="1600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пастрмка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286000" y="3048000"/>
            <a:ext cx="1524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шаран</a:t>
            </a: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419600"/>
            <a:ext cx="16002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рак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1828800" y="5029200"/>
            <a:ext cx="3200400" cy="1371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води живе и многе друге врсте риба и животиња. У своју свеску напиши неколико животиња које живе у и поред воде.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2" name="AutoShape 14" descr="JATO RIBA PRELEPE FOTOGRAFIJE SLIKA : PRELEPE FOTOGRAFIJE JATA RIBA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AutoShape 18" descr="Патка глувар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8" name="Picture 20" descr="Patka (@_patka) | Twit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447800"/>
            <a:ext cx="1752600" cy="1254862"/>
          </a:xfrm>
          <a:prstGeom prst="rect">
            <a:avLst/>
          </a:prstGeom>
          <a:noFill/>
        </p:spPr>
      </p:pic>
      <p:pic>
        <p:nvPicPr>
          <p:cNvPr id="37910" name="Picture 22" descr="Simbol ptice čaplje prema feng šuiju - Ženski magazin - Horoskop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2819400"/>
            <a:ext cx="2514600" cy="1676400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>
            <a:stCxn id="37908" idx="3"/>
          </p:cNvCxnSpPr>
          <p:nvPr/>
        </p:nvCxnSpPr>
        <p:spPr>
          <a:xfrm flipV="1">
            <a:off x="7315200" y="1905000"/>
            <a:ext cx="381000" cy="17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848600" y="1600200"/>
            <a:ext cx="990600" cy="381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дивља патка</a:t>
            </a:r>
            <a:endParaRPr lang="en-US" sz="1400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H="1">
            <a:off x="7353300" y="4381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43600" y="4800600"/>
            <a:ext cx="2667000" cy="1524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Чапља</a:t>
            </a:r>
          </a:p>
          <a:p>
            <a:pPr algn="just"/>
            <a:r>
              <a:rPr lang="sr-Cyrl-RS" sz="1400" dirty="0">
                <a:latin typeface="Times New Roman" pitchFamily="18" charset="0"/>
                <a:cs typeface="Times New Roman" pitchFamily="18" charset="0"/>
              </a:rPr>
              <a:t>Има дуге ноге и дугачак кљун како би лакше пролазила кроз воду и ловила у њој. Храни се рибама и жабама. Често стоји на једној нози чекајући плен.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ŠENA ZAGONETKA: Ptice lete u formaciji latiničnog slova V kak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191000" cy="2598738"/>
          </a:xfrm>
          <a:prstGeom prst="rect">
            <a:avLst/>
          </a:prstGeom>
          <a:noFill/>
        </p:spPr>
      </p:pic>
      <p:sp>
        <p:nvSpPr>
          <p:cNvPr id="38916" name="AutoShape 4" descr="JATO RIBA PRELEPE FOTOGRAFIJE SLIKA : PRELEPE FOTOGRAFIJE JATA RIBA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8" name="Picture 6" descr="Jato riba - National Geographic Srbi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3982400" cy="2590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0800000" flipH="1" flipV="1">
            <a:off x="1219200" y="4724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Птице и рибе се крећу у групи која се назива </a:t>
            </a:r>
            <a:r>
              <a:rPr lang="sr-Cyrl-RS" b="1" dirty="0"/>
              <a:t>јато</a:t>
            </a:r>
            <a:r>
              <a:rPr lang="sr-Cyrl-RS" dirty="0"/>
              <a:t>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295400" y="2819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2000" y="34290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јато птица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38918" idx="2"/>
          </p:cNvCxnSpPr>
          <p:nvPr/>
        </p:nvCxnSpPr>
        <p:spPr>
          <a:xfrm rot="16200000" flipH="1">
            <a:off x="6367700" y="3014900"/>
            <a:ext cx="685800" cy="29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324600" y="3581400"/>
            <a:ext cx="12954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јато риба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Многе дивље животиње не живе у нашим крајевима. Неке од њих можемо видети у зоолошком врту. То није њихово природно станиште због тога се човек стара о њима.</a:t>
            </a:r>
            <a:endParaRPr lang="en-US" sz="1600" dirty="0"/>
          </a:p>
        </p:txBody>
      </p:sp>
      <p:sp>
        <p:nvSpPr>
          <p:cNvPr id="39938" name="AutoShape 2" descr="Žiraf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0" name="Picture 4" descr="Pogled.ba • Bizarna smrt filmskog snimatelja šokirala svijet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810000" cy="2209800"/>
          </a:xfrm>
          <a:prstGeom prst="rect">
            <a:avLst/>
          </a:prstGeom>
          <a:noFill/>
        </p:spPr>
      </p:pic>
      <p:pic>
        <p:nvPicPr>
          <p:cNvPr id="39942" name="Picture 6" descr="Majmun potpisao peticiju za ukidanje Darvinove teorije - Njuz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447802"/>
            <a:ext cx="3563384" cy="2253317"/>
          </a:xfrm>
          <a:prstGeom prst="rect">
            <a:avLst/>
          </a:prstGeom>
          <a:noFill/>
        </p:spPr>
      </p:pic>
      <p:sp>
        <p:nvSpPr>
          <p:cNvPr id="39944" name="AutoShape 8" descr="Biseri divljine – 10n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6" name="Picture 10" descr="GRABLJIVAC: Tigar je rođeni ubica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352800"/>
            <a:ext cx="3318018" cy="2209800"/>
          </a:xfrm>
          <a:prstGeom prst="rect">
            <a:avLst/>
          </a:prstGeom>
          <a:noFill/>
        </p:spPr>
      </p:pic>
      <p:sp>
        <p:nvSpPr>
          <p:cNvPr id="39948" name="AutoShape 12" descr="File:Common zebra 1.jpg - Wikimedia Comm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AutoShape 14" descr="Zebra Stripes Protect Against Flies — Now We Know How | Discov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AutoShape 16" descr="How Fast Can a Zebra Run? The Complete Story About Its Sp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AutoShape 18" descr="Обична зебр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6" name="AutoShape 20" descr="500+ Zebra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8" name="AutoShape 22" descr="zebra in Savan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60" name="AutoShape 24" descr="Zebra (Burchell) | South Africa Hunting Safaris | Bow Hunt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62" name="Picture 26" descr="Grant's zebra - Wikipe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191000"/>
            <a:ext cx="2619375" cy="1743076"/>
          </a:xfrm>
          <a:prstGeom prst="rect">
            <a:avLst/>
          </a:prstGeom>
          <a:noFill/>
        </p:spPr>
      </p:pic>
      <p:sp>
        <p:nvSpPr>
          <p:cNvPr id="39964" name="AutoShape 28" descr="Ženu prebio kengur - Zanimljivost d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66" name="Picture 30" descr="ZANIMLJIVOSTI O KENGURIMA | Kerefek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91000"/>
            <a:ext cx="3053656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Сви смо повезани!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/>
              <a:t>Кликни и одгледај видео. </a:t>
            </a:r>
          </a:p>
          <a:p>
            <a:pPr algn="just"/>
            <a:r>
              <a:rPr lang="sr-Cyrl-RS" dirty="0"/>
              <a:t>У њему ћеш видети како су човек,  дивље животиње и природа повезани. </a:t>
            </a:r>
            <a:r>
              <a:rPr lang="sr-Cyrl-RS" b="1" dirty="0"/>
              <a:t>И животиње имају осећања због тога је веома важно како се опходиш према њима!</a:t>
            </a:r>
            <a:endParaRPr lang="en-US" b="1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071810"/>
            <a:ext cx="4364039" cy="229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Koale, na prvi pogled obične, a fantastične – 10n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Koale, na prvi pogled obične, a fantastične – 10na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8" name="Picture 8" descr="Koale u Australiji stavljene na listu ugroženih životinj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2613024" cy="3838162"/>
          </a:xfrm>
          <a:prstGeom prst="rect">
            <a:avLst/>
          </a:prstGeom>
          <a:noFill/>
        </p:spPr>
      </p:pic>
      <p:pic>
        <p:nvPicPr>
          <p:cNvPr id="40974" name="Picture 14" descr="Kina i velike pande – Gold Tou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476625" cy="20478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95400" y="4495800"/>
            <a:ext cx="6629400" cy="2133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sr-Cyrl-RS" dirty="0">
                <a:latin typeface="Times New Roman" pitchFamily="18" charset="0"/>
                <a:cs typeface="Times New Roman" pitchFamily="18" charset="0"/>
              </a:rPr>
              <a:t>Коале и панде спадају у групу угрожених животиња. Оне су само неке од врста животиња којима прети да нестану са наше планете. </a:t>
            </a:r>
            <a:r>
              <a:rPr lang="sr-Cyrl-RS" u="sng" dirty="0">
                <a:latin typeface="Times New Roman" pitchFamily="18" charset="0"/>
                <a:cs typeface="Times New Roman" pitchFamily="18" charset="0"/>
              </a:rPr>
              <a:t>Веома је важно како се опходиш према природи, а животиње су део ње.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посете неког излетишта ђубре баци у канту или прикупи у кесу. Не пали ватру у шуми јер она може да се прошири и да настрадају животиње које ту живе. Како још можеш да помогнеш животињама?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3657600"/>
            <a:ext cx="289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ВАЖНО!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5943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sr-Cyrl-RS" dirty="0"/>
              <a:t>Нацртај једну дивљу животињу  која  живи у нашој земљи.</a:t>
            </a:r>
          </a:p>
          <a:p>
            <a:pPr marL="342900" indent="-342900" algn="ctr">
              <a:buAutoNum type="arabicPeriod"/>
            </a:pPr>
            <a:r>
              <a:rPr lang="sr-Cyrl-RS" dirty="0"/>
              <a:t>Нацртај једну дивљу животињу која не живи код нас.</a:t>
            </a:r>
          </a:p>
          <a:p>
            <a:pPr marL="342900" indent="-342900" algn="ctr">
              <a:buAutoNum type="arabicPeriod"/>
            </a:pPr>
            <a:r>
              <a:rPr lang="sr-Cyrl-RS" dirty="0"/>
              <a:t>Уради у радној свесци 34. и 35. страну.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На првом слајду си видео фотографије животиња. 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Које су то животиње приказане?</a:t>
            </a:r>
          </a:p>
          <a:p>
            <a:r>
              <a:rPr lang="sr-Cyrl-RS" dirty="0">
                <a:latin typeface="Times New Roman" pitchFamily="18" charset="0"/>
                <a:cs typeface="Times New Roman" pitchFamily="18" charset="0"/>
              </a:rPr>
              <a:t>Шта мислиш да ли те животиње припадају групи домаћих или дивљих животиња? Због чега?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10200" y="5057776"/>
            <a:ext cx="685800" cy="8477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0" y="5638800"/>
            <a:ext cx="152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/>
              <a:t>Кликни и уживај!</a:t>
            </a:r>
            <a:endParaRPr lang="en-US" sz="1200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1" y="1548710"/>
            <a:ext cx="7832752" cy="381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VREME CURI Vučice koja je pobegla iz zoološkog vrta u Osijeku nem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2" name="Picture 6" descr="Nauka kroz priče: Kako je vuk postao pas - MediaSfe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5438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04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Данас ћемо учити о дивљим животињама.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762000"/>
            <a:ext cx="6705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ДИВЉЕ ЖИВОТИЊЕ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7010400" y="16002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239000" y="2286000"/>
            <a:ext cx="1447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latin typeface="Times New Roman" pitchFamily="18" charset="0"/>
                <a:cs typeface="Times New Roman" pitchFamily="18" charset="0"/>
              </a:rPr>
              <a:t>Запиши наслов у свеску.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905000"/>
            <a:ext cx="7162800" cy="2667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Дивље животиње </a:t>
            </a:r>
            <a:r>
              <a:rPr lang="sr-Cyrl-RS" sz="3200" dirty="0">
                <a:latin typeface="Times New Roman" pitchFamily="18" charset="0"/>
                <a:cs typeface="Times New Roman" pitchFamily="18" charset="0"/>
              </a:rPr>
              <a:t>су оне животиње које саме проналазе храну, скровиште и саме се брину о младунцима.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172200" y="43434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705600" y="5486400"/>
            <a:ext cx="152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dirty="0"/>
              <a:t>Запиши у свеску.</a:t>
            </a:r>
            <a:endParaRPr lang="en-US" sz="1600" dirty="0"/>
          </a:p>
        </p:txBody>
      </p:sp>
      <p:pic>
        <p:nvPicPr>
          <p:cNvPr id="28674" name="Picture 2" descr="Šta uraditi kad naiđete na mladunce ovih divljih životinj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800600"/>
            <a:ext cx="2188612" cy="1752600"/>
          </a:xfrm>
          <a:prstGeom prst="rect">
            <a:avLst/>
          </a:prstGeom>
          <a:noFill/>
        </p:spPr>
      </p:pic>
      <p:pic>
        <p:nvPicPr>
          <p:cNvPr id="28676" name="Picture 4" descr="Galerija slika - Divlje životinje: Slatki mladunci u igri sa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00600"/>
            <a:ext cx="248009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1800" dirty="0">
                <a:latin typeface="Times New Roman" pitchFamily="18" charset="0"/>
                <a:cs typeface="Times New Roman" pitchFamily="18" charset="0"/>
              </a:rPr>
              <a:t>Дивље животиње које живе у шуми су: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Онај вук Антићев, који је о свјетлости снио... - ИН4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926080" cy="1828800"/>
          </a:xfrm>
          <a:prstGeom prst="rect">
            <a:avLst/>
          </a:prstGeom>
          <a:noFill/>
        </p:spPr>
      </p:pic>
      <p:pic>
        <p:nvPicPr>
          <p:cNvPr id="29702" name="Picture 6" descr="Lepe vesti sa Stare planine: Posle tri godine, mrki medved s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05200"/>
            <a:ext cx="2895600" cy="1905000"/>
          </a:xfrm>
          <a:prstGeom prst="rect">
            <a:avLst/>
          </a:prstGeom>
          <a:noFill/>
        </p:spPr>
      </p:pic>
      <p:pic>
        <p:nvPicPr>
          <p:cNvPr id="29704" name="Picture 8" descr="Lisica mu iz ruke jede (video) | PC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447800"/>
            <a:ext cx="2895600" cy="1600200"/>
          </a:xfrm>
          <a:prstGeom prst="rect">
            <a:avLst/>
          </a:prstGeom>
          <a:noFill/>
        </p:spPr>
      </p:pic>
      <p:pic>
        <p:nvPicPr>
          <p:cNvPr id="29706" name="Picture 10" descr="SRNA USKOČILA KROZ PROZOR DNEVNE SOBE “Bila je sva krvava, moj pas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200400"/>
            <a:ext cx="2928071" cy="165091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657600" y="18288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вук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2514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медвед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32766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лисица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600" y="3962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/>
              <a:t>срна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7200" y="5715000"/>
            <a:ext cx="5638800" cy="838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dirty="0">
                <a:cs typeface="Aparajita" pitchFamily="34" charset="0"/>
              </a:rPr>
              <a:t>Ове животиње своју храну налазе у шуми, где и праве своја скровишта. У потрази за храном знају свратити и до ливаде.</a:t>
            </a:r>
            <a:endParaRPr lang="en-US" dirty="0">
              <a:latin typeface="Aparajita" pitchFamily="34" charset="0"/>
              <a:cs typeface="Aparajita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276600" y="2209800"/>
            <a:ext cx="38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3276600" y="2971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 flipV="1">
            <a:off x="5257800" y="30480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</p:cNvCxnSpPr>
          <p:nvPr/>
        </p:nvCxnSpPr>
        <p:spPr>
          <a:xfrm>
            <a:off x="5257800" y="41910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324600" y="4953000"/>
            <a:ext cx="2362200" cy="1676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200" dirty="0"/>
              <a:t>Присети се још неких животиња које живе у шуми. Запиши у свеску најмање шест  дивљих животиња из шуме.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Вук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dirty="0"/>
              <a:t>Вук се креће у групи. Групу вукова називамо </a:t>
            </a:r>
            <a:r>
              <a:rPr lang="sr-Cyrl-RS" sz="1600" dirty="0">
                <a:solidFill>
                  <a:srgbClr val="FF0000"/>
                </a:solidFill>
              </a:rPr>
              <a:t>чопор</a:t>
            </a:r>
            <a:r>
              <a:rPr lang="sr-Cyrl-RS" sz="1600" dirty="0"/>
              <a:t>.</a:t>
            </a:r>
            <a:endParaRPr lang="en-US" sz="1600" dirty="0"/>
          </a:p>
        </p:txBody>
      </p:sp>
      <p:sp>
        <p:nvSpPr>
          <p:cNvPr id="30722" name="AutoShape 2" descr="Čopor vukova prijeti podgrmečkim seli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AutoShape 4" descr="Čopor vukova prijeti podgrmečkim seli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Štapom rastjerao čopor vukova - Vijesti.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09800"/>
            <a:ext cx="3083427" cy="2057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" y="4495800"/>
            <a:ext cx="5486400" cy="1600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1600" dirty="0"/>
              <a:t>Вук лови: срне, лисице, зечеве, али и домаће животиње...  О младима брину родитељи и остали вукови из чопора.</a:t>
            </a:r>
            <a:endParaRPr lang="en-US" sz="1600" dirty="0"/>
          </a:p>
        </p:txBody>
      </p:sp>
      <p:sp>
        <p:nvSpPr>
          <p:cNvPr id="9" name="Oval Callout 8"/>
          <p:cNvSpPr/>
          <p:nvPr/>
        </p:nvSpPr>
        <p:spPr>
          <a:xfrm>
            <a:off x="4953000" y="2514600"/>
            <a:ext cx="3276600" cy="1447800"/>
          </a:xfrm>
          <a:prstGeom prst="wedgeEllipseCallout">
            <a:avLst>
              <a:gd name="adj1" fmla="val -48740"/>
              <a:gd name="adj2" fmla="val -283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100" dirty="0"/>
              <a:t>Шта мислиш које домаће животиње највише волимо да једемо?</a:t>
            </a:r>
            <a:endParaRPr lang="en-US" sz="1100" dirty="0">
              <a:latin typeface="Bodoni MT Condensed" pitchFamily="18" charset="0"/>
            </a:endParaRPr>
          </a:p>
        </p:txBody>
      </p:sp>
      <p:sp>
        <p:nvSpPr>
          <p:cNvPr id="30728" name="AutoShape 8" descr="Vukovi zaklali osamnaest ov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30" name="AutoShape 10" descr="Vukovi zaklali osamnaest ova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2" name="Picture 12" descr="Vukovi zaklali osamnaest ova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2860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>
            <a:stCxn id="9" idx="5"/>
          </p:cNvCxnSpPr>
          <p:nvPr/>
        </p:nvCxnSpPr>
        <p:spPr>
          <a:xfrm rot="16200000" flipH="1">
            <a:off x="7692370" y="3807757"/>
            <a:ext cx="365219" cy="250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Медвед</a:t>
            </a:r>
            <a:endParaRPr lang="en-US" dirty="0"/>
          </a:p>
        </p:txBody>
      </p:sp>
      <p:pic>
        <p:nvPicPr>
          <p:cNvPr id="31746" name="Picture 2" descr="Lepe vesti: Mrki medved se vratio na Staru planinu - Nationa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455524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953000"/>
            <a:ext cx="4419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400" dirty="0"/>
              <a:t>Медвед насељава планинска подручја обрасла шумом. Он не живи у чопору као вук, већ живи самостално. Тело му је прекривено крзном и одликује га велика снага. Једе плодове биљака, а храни се и месом других животиња.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6629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62800" y="5486400"/>
            <a:ext cx="1143000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Кликни и одслушај.</a:t>
            </a:r>
            <a:endParaRPr lang="en-US" sz="1400" dirty="0"/>
          </a:p>
        </p:txBody>
      </p:sp>
      <p:pic>
        <p:nvPicPr>
          <p:cNvPr id="3" name="y2mate.com - Dragan Laković - Medved brundo_nK8gfL3yXn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19799" y="4876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4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Дивља свиња</a:t>
            </a:r>
            <a:endParaRPr lang="en-US" dirty="0"/>
          </a:p>
        </p:txBody>
      </p:sp>
      <p:sp>
        <p:nvSpPr>
          <p:cNvPr id="32770" name="AutoShape 2" descr="HAOS ZBOG DIVLJIH SVINJA - UPOZORENJE BEOGRAĐANIMA (VIDE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 descr="HAOS ZBOG DIVLJIH SVINJA - UPOZORENJE BEOGRAĐANIMA (VIDE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4" name="Picture 6" descr="JAGODINSKI VETERINARI UPOZORAVAJU: Domaćinstva i lovci da obavezn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004504" cy="2438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53000" y="1524000"/>
            <a:ext cx="3581400" cy="2438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r-Cyrl-RS" sz="1600" dirty="0"/>
              <a:t>Живи у шуми обично где има воде. Храни се бубицама, глистама, корењем и плодовима биљака, нарочито жиром.</a:t>
            </a:r>
          </a:p>
          <a:p>
            <a:pPr algn="just"/>
            <a:r>
              <a:rPr lang="sr-Cyrl-RS" sz="1600" dirty="0"/>
              <a:t>Лови ноћу.</a:t>
            </a:r>
            <a:endParaRPr lang="en-US" sz="1600" dirty="0"/>
          </a:p>
        </p:txBody>
      </p:sp>
      <p:sp>
        <p:nvSpPr>
          <p:cNvPr id="10" name="Oval Callout 9"/>
          <p:cNvSpPr/>
          <p:nvPr/>
        </p:nvSpPr>
        <p:spPr>
          <a:xfrm>
            <a:off x="381000" y="1600200"/>
            <a:ext cx="1600200" cy="990600"/>
          </a:xfrm>
          <a:prstGeom prst="wedgeEllipseCallout">
            <a:avLst>
              <a:gd name="adj1" fmla="val 46954"/>
              <a:gd name="adj2" fmla="val 579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200" dirty="0"/>
              <a:t>Жир је плод ког дрвета?</a:t>
            </a:r>
            <a:endParaRPr lang="en-US" sz="1200" dirty="0"/>
          </a:p>
        </p:txBody>
      </p:sp>
      <p:pic>
        <p:nvPicPr>
          <p:cNvPr id="32776" name="Picture 8" descr="Vozači, pazite na ježeve! - Ljubimac - Život - B92.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38600"/>
            <a:ext cx="3048000" cy="2336721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971800" y="4724400"/>
            <a:ext cx="1447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19600" y="4038600"/>
            <a:ext cx="3733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</a:rPr>
              <a:t>ЈЕЖ</a:t>
            </a:r>
          </a:p>
          <a:p>
            <a:pPr algn="just"/>
            <a:r>
              <a:rPr lang="sr-Cyrl-RS" sz="1400" dirty="0"/>
              <a:t>Јеж је такође становник шуме. Тело му је прекривено бодљама. Храни се глистама, пауцима, бубама и пужевима. Бодље му помажу да се спаси од непријатеља.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Јелен</a:t>
            </a:r>
            <a:endParaRPr lang="en-US" dirty="0"/>
          </a:p>
        </p:txBody>
      </p:sp>
      <p:pic>
        <p:nvPicPr>
          <p:cNvPr id="33794" name="Picture 2" descr="OVAJ IMA HAOS NA GLAVI” Snimljen izuzetno rijedak jelen (VIDE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3558396" cy="25146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3962400" y="1447800"/>
            <a:ext cx="3886200" cy="2133600"/>
          </a:xfrm>
          <a:prstGeom prst="wedgeEllipseCallout">
            <a:avLst>
              <a:gd name="adj1" fmla="val -59818"/>
              <a:gd name="adj2" fmla="val 169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dirty="0"/>
              <a:t>Живим у групама која се зову </a:t>
            </a:r>
            <a:r>
              <a:rPr lang="sr-Cyrl-RS" sz="1400" b="1" dirty="0"/>
              <a:t>крда</a:t>
            </a:r>
            <a:r>
              <a:rPr lang="sr-Cyrl-RS" sz="1400" dirty="0"/>
              <a:t>. Храним се травом, кором дрвећа, кестеном, жиром... Моја женка се зове кошута.</a:t>
            </a:r>
            <a:endParaRPr lang="en-US" sz="1400" dirty="0"/>
          </a:p>
        </p:txBody>
      </p:sp>
      <p:pic>
        <p:nvPicPr>
          <p:cNvPr id="33796" name="Picture 4" descr="Klica i Košu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3550444" cy="2366963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5943600" y="3124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286</TotalTime>
  <Words>680</Words>
  <Application>Microsoft Office PowerPoint</Application>
  <PresentationFormat>On-screen Show (4:3)</PresentationFormat>
  <Paragraphs>64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Slide 1</vt:lpstr>
      <vt:lpstr>Slide 2</vt:lpstr>
      <vt:lpstr>Slide 3</vt:lpstr>
      <vt:lpstr>Slide 4</vt:lpstr>
      <vt:lpstr>Дивље животиње које живе у шуми су: </vt:lpstr>
      <vt:lpstr>Вук</vt:lpstr>
      <vt:lpstr>Медвед</vt:lpstr>
      <vt:lpstr>Дивља свиња</vt:lpstr>
      <vt:lpstr>Јелен</vt:lpstr>
      <vt:lpstr>Сова</vt:lpstr>
      <vt:lpstr>Дивље животиње које можемо наћи на ливади:</vt:lpstr>
      <vt:lpstr>Slide 12</vt:lpstr>
      <vt:lpstr>Slide 13</vt:lpstr>
      <vt:lpstr>Slide 14</vt:lpstr>
      <vt:lpstr>Slide 15</vt:lpstr>
      <vt:lpstr>Сви смо повезани!</vt:lpstr>
      <vt:lpstr>Slide 17</vt:lpstr>
      <vt:lpstr>Домаћи 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Dacha</dc:creator>
  <cp:lastModifiedBy>pedja</cp:lastModifiedBy>
  <cp:revision>52</cp:revision>
  <dcterms:created xsi:type="dcterms:W3CDTF">2020-05-03T11:11:04Z</dcterms:created>
  <dcterms:modified xsi:type="dcterms:W3CDTF">2020-05-06T21:07:43Z</dcterms:modified>
</cp:coreProperties>
</file>